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355" r:id="rId3"/>
    <p:sldId id="388" r:id="rId4"/>
    <p:sldId id="378" r:id="rId5"/>
    <p:sldId id="350" r:id="rId6"/>
    <p:sldId id="358" r:id="rId7"/>
    <p:sldId id="318" r:id="rId8"/>
    <p:sldId id="351" r:id="rId9"/>
    <p:sldId id="394" r:id="rId10"/>
    <p:sldId id="327" r:id="rId11"/>
    <p:sldId id="390" r:id="rId12"/>
    <p:sldId id="395" r:id="rId13"/>
    <p:sldId id="383" r:id="rId14"/>
    <p:sldId id="365" r:id="rId15"/>
    <p:sldId id="393" r:id="rId16"/>
    <p:sldId id="384" r:id="rId17"/>
    <p:sldId id="376" r:id="rId18"/>
    <p:sldId id="387" r:id="rId19"/>
    <p:sldId id="368" r:id="rId20"/>
    <p:sldId id="32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03" autoAdjust="0"/>
  </p:normalViewPr>
  <p:slideViewPr>
    <p:cSldViewPr>
      <p:cViewPr>
        <p:scale>
          <a:sx n="66" d="100"/>
          <a:sy n="66" d="100"/>
        </p:scale>
        <p:origin x="-150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tableStyles" Target="tableStyle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880F-A7B2-481D-B15F-E7210E865E54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A0FF7-6CD7-46BB-9143-C6830E06AE1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9776C34-A3C3-4F54-9C1A-971F9489D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4C3A656-3F6E-44C9-B01A-593FB51C68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598D8B0-40F0-4637-AC43-0D4E50BBB9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5D64E94-25D5-40B1-A56C-BD12D7CC9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8B466ED-F979-4EA7-9046-36B9D9CEF8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92A19B5-0E27-4B05-BE66-8688CD4FED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540C522-4180-4716-A167-365E004B1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 noEditPoints="1"/>
          </p:cNvSpPr>
          <p:nvPr>
            <p:ph type="sldImg"/>
          </p:nvPr>
        </p:nvSpPr>
        <p:spPr>
          <a:xfrm>
            <a:off x="1144588" y="696913"/>
            <a:ext cx="4568825" cy="34274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txBody>
          <a:bodyPr/>
          <a:lstStyle/>
          <a:p/>
        </p:txBody>
      </p:sp>
      <p:sp>
        <p:nvSpPr>
          <p:cNvPr id="3" name="Заметки 2"/>
          <p:cNvSpPr>
            <a:spLocks noGrp="1" noEditPoints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5AE3B9D-B7CC-460C-B196-C5722665F2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2D3C92F-9941-4E50-B6F4-A89B43CD0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A7257AD-FB3C-4A0D-8F12-2B6FC56A2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22016F3-3021-4825-95B2-91198E6356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20C0A99-85EC-401C-8C86-E0AF5D0A08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3FAAD07-619D-4CDA-891D-D7BE3D18E9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7B889CA-E5A6-4C60-9B00-9A8F9980F7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8901488-B2A5-4778-8762-4E179D6303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F56B95E7-AAC2-46F4-9370-4F9964AE68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12A222B-87CA-4F50-A805-3B008A7C01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/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1"/>
          </p:nvPr>
        </p:nvSpPr>
        <p:spPr/>
        <p:txBody>
          <a:bodyPr/>
          <a:lstStyle/>
          <a:p>
            <a:fld id="{FB5C3434-7FDE-477B-9869-C36CC69D90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0C31D84-534D-46D3-875C-DEC8EF6610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F153CE9-C96F-4D75-990F-66FA4A14676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6B33C97-C9EB-416B-992A-7A0CD5F120F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558C5008-4CCF-43D1-AC9D-7CE043D070F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C82A972-1696-496D-8FF1-BD00ACCD83E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 noEditPoints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0E793DB4-2FFB-411E-ACD1-D52E0827B5F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3C743EE2-2C0C-4B9D-9CE3-95F0920086F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8F69B3-5629-41C2-8FB7-7EAD99A36F9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6DBFB25-0F04-4EA0-8E74-435DFDEF32D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B8CD4A46-8163-4887-A4F7-C67F10B7FFD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171A309-C3AC-4224-8F33-23232DB32F7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EditPoints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anchor="ctr"/>
          <a:lstStyle/>
          <a:p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EditPoints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EditPoints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anchor="t"/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EditPoints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anchor="t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EditPoints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anchor="t"/>
          <a:lstStyle>
            <a:lvl1pPr algn="r">
              <a:defRPr sz="1400"/>
            </a:lvl1pPr>
          </a:lstStyle>
          <a:p>
            <a:fld id="{BAA670C0-4655-4262-A0C2-66F23B69742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mailto:tbc1@mail.ru" TargetMode="External"/><Relationship Id="rId2" Type="http://schemas.openxmlformats.org/officeDocument/2006/relationships/hyperlink" Target="http://www.rusiranexpo.ru/" TargetMode="Externa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hyperlink" Target="https://e.mail.ru/compose/?mailto=mailto:mediadivi@gmail.com" TargetMode="Externa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457200" y="6857999"/>
            <a:ext cx="8229600" cy="1713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 noEditPoints="1"/>
          </p:cNvSpPr>
          <p:nvPr>
            <p:ph type="title"/>
          </p:nvPr>
        </p:nvSpPr>
        <p:spPr>
          <a:xfrm>
            <a:off x="467544" y="404664"/>
            <a:ext cx="8229600" cy="5760640"/>
          </a:xfrm>
        </p:spPr>
        <p:txBody>
          <a:bodyPr/>
          <a:lstStyle/>
          <a:p>
            <a:r>
              <a:rPr lang="ru-RU" sz="5400" dirty="0" smtClean="0"/>
              <a:t>Экспорт оборудования, технологий и услуг  в Иран.</a:t>
            </a:r>
            <a:br>
              <a:rPr lang="ru-RU" sz="5400" dirty="0" smtClean="0"/>
            </a:br>
            <a:br>
              <a:rPr lang="en-US" sz="5400" dirty="0" smtClean="0"/>
            </a:br>
            <a:r>
              <a:rPr lang="ru-RU" sz="5400" dirty="0" smtClean="0"/>
              <a:t>Экспорт косметики, медицинского оборудования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83568" y="188640"/>
            <a:ext cx="8208912" cy="864096"/>
          </a:xfrm>
        </p:spPr>
        <p:txBody>
          <a:bodyPr>
            <a:normAutofit fontScale="90000"/>
          </a:bodyPr>
          <a:lstStyle/>
          <a:p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Нефтеперерабатывающие заводы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Тегеран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(5 млн.тн,1968 )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Тебриз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(5.5 млн.тн,1977)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Арак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(13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1993),реконструкция ,расширение и  запуск в 2013 году производства топлива евро-4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Абадан(18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основан 1912, после войны перестроен)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Керманшах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(1,3 млн.тн,1923)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Исфаган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(19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1979)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Шираз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(2.8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,1973)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Бандар-Аббас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(17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1997)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о.Лавиан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(2.6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1976)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о.Харк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(новый небольшой НПЗ)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Мини-НПЗ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Построено около 8 заводов, строительство более 10 новых заводов.</a:t>
            </a:r>
          </a:p>
          <a:p>
            <a:endParaRPr lang="ru-RU" sz="2400" b="1" dirty="0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 flipV="1">
            <a:off x="3124200" y="6721475"/>
            <a:ext cx="2895600" cy="136525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>
          <a:xfrm flipV="1">
            <a:off x="6553200" y="6721475"/>
            <a:ext cx="2133600" cy="379933"/>
          </a:xfrm>
        </p:spPr>
        <p:txBody>
          <a:bodyPr/>
          <a:lstStyle/>
          <a:p>
            <a:fld id="{1589980E-56F5-41C0-BD0F-E4C2A4FC6F56}" type="slidenum">
              <a:rPr lang="ru-RU" smtClean="0"/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t>11</a:t>
            </a:fld>
            <a:endParaRPr lang="ru-RU"/>
          </a:p>
        </p:txBody>
      </p:sp>
      <p:pic>
        <p:nvPicPr>
          <p:cNvPr id="4" name="Picture 2" descr="C:\Users\айса\Downloads\фото к докладу\pic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1520" y="692696"/>
            <a:ext cx="8640960" cy="5832648"/>
          </a:xfrm>
          <a:prstGeom prst="rect">
            <a:avLst/>
          </a:prstGeom>
          <a:noFill/>
        </p:spPr>
      </p:pic>
      <p:sp>
        <p:nvSpPr>
          <p:cNvPr id="5" name="TextBox 4"/>
          <p:cNvSpPr/>
          <p:nvPr/>
        </p:nvSpPr>
        <p:spPr>
          <a:xfrm>
            <a:off x="2123728" y="78013"/>
            <a:ext cx="4440857" cy="57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Газопроводы Ирана</a:t>
            </a:r>
            <a:endParaRPr lang="ru-RU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Российские технологии в Иране. </a:t>
            </a:r>
            <a:r>
              <a:rPr lang="ru-RU" sz="2800" b="1" dirty="0" smtClean="0"/>
              <a:t>Реализованные и потенциально интересные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Утилизация ПНГ. Сепарация и очистка углеводородов. </a:t>
            </a:r>
          </a:p>
          <a:p>
            <a:r>
              <a:rPr lang="ru-RU" sz="2400" dirty="0" smtClean="0"/>
              <a:t>Нефтепереработка. Гидрокрекинг. Очистка от серы.</a:t>
            </a:r>
          </a:p>
          <a:p>
            <a:r>
              <a:rPr lang="ru-RU" sz="2400" dirty="0" smtClean="0"/>
              <a:t>Катализаторы  для нефтепереработки и др.</a:t>
            </a:r>
          </a:p>
          <a:p>
            <a:r>
              <a:rPr lang="ru-RU" sz="2400" dirty="0" smtClean="0"/>
              <a:t>Высокооктановые добавки. Присадки к маслам.</a:t>
            </a:r>
          </a:p>
          <a:p>
            <a:r>
              <a:rPr lang="ru-RU" sz="2400" dirty="0" smtClean="0"/>
              <a:t>Нефтяной кокс. Технический углерод. Коксохимия. </a:t>
            </a:r>
          </a:p>
          <a:p>
            <a:r>
              <a:rPr lang="ru-RU" sz="2400" dirty="0" smtClean="0"/>
              <a:t>Производство технических и редких газов.</a:t>
            </a:r>
          </a:p>
          <a:p>
            <a:r>
              <a:rPr lang="ru-RU" sz="2400" dirty="0" err="1" smtClean="0"/>
              <a:t>Биоэтанол</a:t>
            </a:r>
            <a:r>
              <a:rPr lang="ru-RU" sz="2400" dirty="0" smtClean="0"/>
              <a:t>. </a:t>
            </a:r>
            <a:r>
              <a:rPr lang="ru-RU" sz="2400" dirty="0" err="1" smtClean="0"/>
              <a:t>Биодизель</a:t>
            </a:r>
            <a:r>
              <a:rPr lang="ru-RU" sz="2400" dirty="0" smtClean="0"/>
              <a:t>. Глубокая переработка зерна.</a:t>
            </a:r>
          </a:p>
          <a:p>
            <a:r>
              <a:rPr lang="ru-RU" sz="2400" dirty="0" smtClean="0"/>
              <a:t>Модернизация заводов карбамида, уксусной кислоты..</a:t>
            </a:r>
          </a:p>
          <a:p>
            <a:r>
              <a:rPr lang="ru-RU" sz="2400" dirty="0" smtClean="0"/>
              <a:t>Синтетические каучуки. Герметики.</a:t>
            </a:r>
          </a:p>
          <a:p>
            <a:r>
              <a:rPr lang="ru-RU" sz="2400" dirty="0" smtClean="0"/>
              <a:t>Фторопласты. Фторкаучуки. </a:t>
            </a:r>
            <a:r>
              <a:rPr lang="ru-RU" sz="2400" dirty="0" err="1" smtClean="0"/>
              <a:t>Фторорганика</a:t>
            </a:r>
            <a:r>
              <a:rPr lang="ru-RU" sz="2400" dirty="0" smtClean="0"/>
              <a:t>. Графит.</a:t>
            </a:r>
          </a:p>
          <a:p>
            <a:r>
              <a:rPr lang="ru-RU" sz="2400" dirty="0" smtClean="0"/>
              <a:t>Полиамид. Инженерные полимеры. Композитные материалы.</a:t>
            </a:r>
          </a:p>
          <a:p>
            <a:r>
              <a:rPr lang="ru-RU" sz="2400" dirty="0" smtClean="0"/>
              <a:t>Кремнеорганика. </a:t>
            </a:r>
            <a:r>
              <a:rPr lang="ru-RU" sz="2400" dirty="0" err="1" smtClean="0"/>
              <a:t>Металлоорганика</a:t>
            </a:r>
            <a:r>
              <a:rPr lang="ru-RU" sz="2400" dirty="0" smtClean="0"/>
              <a:t>. </a:t>
            </a:r>
            <a:r>
              <a:rPr lang="ru-RU" sz="2400" dirty="0" err="1" smtClean="0"/>
              <a:t>Элементноорганика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Модернизация кальцинированной соды. Горная химия.</a:t>
            </a:r>
          </a:p>
          <a:p>
            <a:r>
              <a:rPr lang="ru-RU" sz="2400" dirty="0" smtClean="0"/>
              <a:t>Высокочистые вещества. Малотоннажная химия.</a:t>
            </a:r>
          </a:p>
          <a:p>
            <a:endParaRPr lang="ru-RU" sz="2000" dirty="0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>
            <a:off x="3124200" y="6858000"/>
            <a:ext cx="2895600" cy="2434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51520" y="188640"/>
            <a:ext cx="8892480" cy="144016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ЭКСПОРТ В ИРАН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Поставки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осуществляются сейчас из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Кореи,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Китая, Индии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Европы, ОАЭ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, ЮАР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0" y="1253022"/>
            <a:ext cx="8964488" cy="560497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Прямогонный бензин.МТБЭ. Дизельное топливо. Пропан-бутан.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Нефтяной кокс. Антрацит. Угольный кокс. Ферросплавы.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Катализаторы российские и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аналоги западных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марок.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Фенол, ацетон. Перекись водорода.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  Бутанол,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изопропанол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Акрилаты.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  Полиамид. Фторопласты. Герметики. Капролпактам.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  Фреоны. Гелий. Чистые газы.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  Взрывозащищенное электрооборудование. АСУ ТП.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Финишная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химпродукция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для нефтегаза, химии,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горнодобычи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, для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ЛКМ,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РТИ и др.</a:t>
            </a:r>
          </a:p>
          <a:p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Нефтеполимерная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смола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Техуглерод. Добавки в ЛКМ.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этим продуктам в России и ЕАЭС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ПЕРЕПРОИЗВОДСТВО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17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-147582" y="-716229"/>
            <a:ext cx="9325054" cy="7994901"/>
          </a:xfrm>
        </p:spPr>
        <p:txBody>
          <a:bodyPr/>
          <a:lstStyle/>
          <a:p/>
        </p:txBody>
      </p:sp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783256" y="-839975"/>
            <a:ext cx="5244031" cy="80105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-pc\Desktop\РЕЗА КОМПАНИ\фото\IMG_20181205_115526.jpg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124744"/>
            <a:ext cx="4463480" cy="27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860032" y="1124744"/>
            <a:ext cx="4283968" cy="278092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4149080"/>
            <a:ext cx="2166990" cy="2441051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872" y="4077072"/>
            <a:ext cx="2190769" cy="2954923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216" y="4293096"/>
            <a:ext cx="1773141" cy="1831929"/>
          </a:xfrm>
          <a:prstGeom prst="rect">
            <a:avLst/>
          </a:prstGeom>
          <a:noFill/>
        </p:spPr>
      </p:pic>
      <p:sp>
        <p:nvSpPr>
          <p:cNvPr id="7" name="TextBox 6"/>
          <p:cNvSpPr/>
          <p:nvPr/>
        </p:nvSpPr>
        <p:spPr>
          <a:xfrm>
            <a:off x="0" y="0"/>
            <a:ext cx="9144000" cy="93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               </a:t>
            </a:r>
            <a:r>
              <a:rPr lang="ru-RU" sz="2800" b="1" dirty="0" smtClean="0"/>
              <a:t>Экспорт-импорт в Иран </a:t>
            </a:r>
          </a:p>
          <a:p>
            <a:r>
              <a:rPr lang="ru-RU" sz="2800" b="1" dirty="0" smtClean="0"/>
              <a:t>   медицинского </a:t>
            </a:r>
            <a:r>
              <a:rPr lang="ru-RU" sz="2800" b="1" dirty="0" smtClean="0"/>
              <a:t>оборудования и фармацевтики</a:t>
            </a:r>
            <a:endParaRPr lang="ru-RU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85624" y="2763788"/>
            <a:ext cx="5458376" cy="409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712"/>
            <a:ext cx="4855680" cy="36392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/>
          <p:cNvSpPr/>
          <p:nvPr/>
        </p:nvSpPr>
        <p:spPr>
          <a:xfrm>
            <a:off x="-68466" y="180771"/>
            <a:ext cx="9144000" cy="45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</a:t>
            </a:r>
            <a:r>
              <a:rPr lang="ru-RU" sz="2400" b="1" dirty="0" smtClean="0"/>
              <a:t>Выставки   Косметика.  Бытовая Химия. Медицина.  </a:t>
            </a:r>
            <a:endParaRPr lang="ru-RU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pbs.twimg.com/media/DViDAvQXUAAQvx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4233" y="399385"/>
            <a:ext cx="9159849" cy="623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i.ytimg.com/vi/FXNicx1zY8Q/maxresdefault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877" y="-68466"/>
            <a:ext cx="12511508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</a:p>
          <a:p>
            <a:pPr>
              <a:buNone/>
            </a:pPr>
            <a:r>
              <a:rPr lang="ru-RU" dirty="0" smtClean="0"/>
              <a:t>                        </a:t>
            </a:r>
            <a:r>
              <a:rPr lang="ru-RU" sz="4400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РусИранЭкспо</a:t>
            </a:r>
            <a:r>
              <a:rPr lang="ru-RU" sz="2800" dirty="0" smtClean="0"/>
              <a:t>              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Шаров Александр Михайлович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Генеральный  директор </a:t>
            </a:r>
          </a:p>
          <a:p>
            <a:pPr>
              <a:buNone/>
            </a:pP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+7 901-547-83-66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Москва- Тегеран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1"/>
              </a:rPr>
              <a:t>tbc1@mail.ru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www.rusiranexpo.ru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800" b="1" dirty="0" smtClean="0"/>
              <a:t>          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-pc\Desktop\татьяна\Презентации\фото карты провинций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387424"/>
            <a:ext cx="9144000" cy="771633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Похожее изображение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09893"/>
            <a:ext cx="9144000" cy="62434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49550" y="3244334"/>
            <a:ext cx="1675775" cy="2719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mediadivi@gmail.com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Картинки по запросу middle east south caspian oil gas ma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60648"/>
            <a:ext cx="9143999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Похожее изображение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 noEditPoints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Завод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Бандар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-Имам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t>6</a:t>
            </a:fld>
            <a:endParaRPr lang="ru-RU"/>
          </a:p>
        </p:txBody>
      </p:sp>
      <p:pic>
        <p:nvPicPr>
          <p:cNvPr id="2" name="Picture 2" descr="C:\Users\айса\Downloads\08-05-2013_17-00-24\форум\завод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 l="27939" t="16762" b="20338"/>
          <a:stretch/>
        </p:blipFill>
        <p:spPr bwMode="auto">
          <a:xfrm>
            <a:off x="20295" y="792453"/>
            <a:ext cx="9144875" cy="6215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Похожее изображение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05398" y="251210"/>
            <a:ext cx="9611850" cy="6346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Нефтехимическая портовая зона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Махшехр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2300 гектаров. Порт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Бандар-Имам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В 1970-е г. было всего  2 завода, в настоящее время более 30 крупных заводов.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t>8</a:t>
            </a:fld>
            <a:endParaRPr lang="ru-RU"/>
          </a:p>
        </p:txBody>
      </p:sp>
      <p:pic>
        <p:nvPicPr>
          <p:cNvPr id="2050" name="Picture 2" descr="C:\Users\айса\Downloads\08-05-2013_17-00-24\форум\карта завод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 t="49771" r="30087"/>
          <a:stretch/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67544" y="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Строящиеся заводы</a:t>
            </a:r>
            <a:r>
              <a:rPr lang="ru-RU" sz="2800" b="1" dirty="0" smtClean="0"/>
              <a:t>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Этиленопровод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Стадия готовности на 2019  от 5-85%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25000" lnSpcReduction="20000"/>
          </a:bodyPr>
          <a:lstStyle/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новых азотных завода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общая мощность по карбамиду 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, по аммиаку 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12 новых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метанольных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заводов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– общая мощность по метанолу 18.5 млн.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12-й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комплекс  Парс –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этилен, пропилен  и др.  2.9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16-й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комплекс Парс -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этилен ,метанол, полимеры 3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т.тн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8-й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комплекс 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Gachsaran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этилен 1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13-й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комплекс Илам –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этилен/пропилен  0.580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,.</a:t>
            </a: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14-й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олефиновый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комплекс  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Фирузабад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этилен 1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млн.тн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12 новых полимерных заводов.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8000" b="1" dirty="0" err="1" smtClean="0">
                <a:latin typeface="Times New Roman" pitchFamily="18" charset="0"/>
                <a:cs typeface="Times New Roman" pitchFamily="18" charset="0"/>
              </a:rPr>
              <a:t>тиленопровод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(2-4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.км) от зоны Парс до старых центров нефтехимии </a:t>
            </a:r>
          </a:p>
          <a:p>
            <a:pPr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Стадия готовности 33-95% на разных участках </a:t>
            </a:r>
          </a:p>
          <a:p>
            <a:pPr>
              <a:buNone/>
            </a:pP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Новые нефтехимические зоны: </a:t>
            </a:r>
          </a:p>
          <a:p>
            <a:r>
              <a:rPr lang="ru-RU" sz="7200" b="1" dirty="0" err="1" smtClean="0">
                <a:latin typeface="Times New Roman" pitchFamily="18" charset="0"/>
                <a:cs typeface="Times New Roman" pitchFamily="18" charset="0"/>
              </a:rPr>
              <a:t>Саракс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, север Ирана на границе с Туркменистаном.</a:t>
            </a:r>
          </a:p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Зона Парс-2. Персидский залив.</a:t>
            </a:r>
          </a:p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Остров </a:t>
            </a:r>
            <a:r>
              <a:rPr lang="ru-RU" sz="7200" b="1" dirty="0" err="1" smtClean="0">
                <a:latin typeface="Times New Roman" pitchFamily="18" charset="0"/>
                <a:cs typeface="Times New Roman" pitchFamily="18" charset="0"/>
              </a:rPr>
              <a:t>Лавиан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, Персидский залив.</a:t>
            </a:r>
          </a:p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Порт </a:t>
            </a:r>
            <a:r>
              <a:rPr lang="ru-RU" sz="7200" b="1" dirty="0" err="1" smtClean="0">
                <a:latin typeface="Times New Roman" pitchFamily="18" charset="0"/>
                <a:cs typeface="Times New Roman" pitchFamily="18" charset="0"/>
              </a:rPr>
              <a:t>Чахбахар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,  Оманский залив.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>
          <a:xfrm flipV="1">
            <a:off x="3124200" y="6721475"/>
            <a:ext cx="2895600" cy="379933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1589980E-56F5-41C0-BD0F-E4C2A4FC6F56}" type="slidenum">
              <a:rPr lang="ru-RU" smtClean="0"/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518</Words>
  <Application>Microsoft Office PowerPoint</Application>
  <PresentationFormat>Экран (4:3)</PresentationFormat>
  <Paragraphs>104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Экспорт оборудования и технологий в Иран.  Экспорт косметики, медицинского оборудования.</vt:lpstr>
      <vt:lpstr>Слайд 2</vt:lpstr>
      <vt:lpstr>Слайд 3</vt:lpstr>
      <vt:lpstr>Слайд 4</vt:lpstr>
      <vt:lpstr>Нефтехимическая портовая зона Махшехр  2300 гектаров. Порт Бандар-Имам. В 1970-е г. было всего  2 завода, в настоящее время более 30 крупных заводов.</vt:lpstr>
      <vt:lpstr>Завод Бандар -Имам</vt:lpstr>
      <vt:lpstr>Слайд 7</vt:lpstr>
      <vt:lpstr>Строящиеся заводы. Этиленопровод.  Стадия готовности на 2019  от 5-85%</vt:lpstr>
      <vt:lpstr>Нефтехимическая зона Парс.  Площадь более 2000 гектаров. Порт Ассалуйе.  </vt:lpstr>
      <vt:lpstr>Этиленопровод Парс(Ассалуйе) -Махшехр-Тебриз</vt:lpstr>
      <vt:lpstr> Нефтеперерабатывающие заводы </vt:lpstr>
      <vt:lpstr>Слайд 12</vt:lpstr>
      <vt:lpstr>ЭКСПОРТ В ИРАН. Поставки осуществляются сейчас из Кореи, Китая, Индии, Европы, ОАЭ , ЮАР .  </vt:lpstr>
      <vt:lpstr>Российские технологии в Иране. Реализованные и потенциально интересные.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User</cp:lastModifiedBy>
  <cp:revision>15</cp:revision>
  <dcterms:created xsi:type="dcterms:W3CDTF">2013-01-10T15:42:59Z</dcterms:created>
  <dcterms:modified xsi:type="dcterms:W3CDTF">2019-03-23T13:14:57Z</dcterms:modified>
</cp:coreProperties>
</file>